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3"/>
  </p:notesMasterIdLst>
  <p:sldIdLst>
    <p:sldId id="256" r:id="rId2"/>
    <p:sldId id="263" r:id="rId3"/>
    <p:sldId id="259" r:id="rId4"/>
    <p:sldId id="257" r:id="rId5"/>
    <p:sldId id="258" r:id="rId6"/>
    <p:sldId id="260" r:id="rId7"/>
    <p:sldId id="261" r:id="rId8"/>
    <p:sldId id="266" r:id="rId9"/>
    <p:sldId id="262" r:id="rId10"/>
    <p:sldId id="264" r:id="rId11"/>
    <p:sldId id="265" r:id="rId1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53489341869649"/>
          <c:y val="8.4745762711864556E-2"/>
          <c:w val="0.81318554222778261"/>
          <c:h val="0.786645535833444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&gt; 85th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0093457943925233"/>
                  <c:y val="-2.92397660818703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8535825545171344"/>
                  <c:y val="5.8479532163742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7757009345794394"/>
                  <c:y val="2.92397660818713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697819314641746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4485981308411214"/>
                  <c:y val="-5.8479532163742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6043613707165125"/>
                  <c:y val="5.8479532163742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292834890965733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65732087227414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13707165109034269"/>
                  <c:y val="-5.8479532163742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11214953271028046"/>
                  <c:y val="5.8479532163742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1121495327102804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.11214953271028046"/>
                  <c:y val="-2.92397660818713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just"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  <c:pt idx="9">
                  <c:v>2010-11</c:v>
                </c:pt>
                <c:pt idx="10">
                  <c:v>2011-12</c:v>
                </c:pt>
                <c:pt idx="11">
                  <c:v>2012-13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0.32000000000000023</c:v>
                </c:pt>
                <c:pt idx="1">
                  <c:v>0.34000000000000014</c:v>
                </c:pt>
                <c:pt idx="2">
                  <c:v>0.3500000000000002</c:v>
                </c:pt>
                <c:pt idx="3">
                  <c:v>0.36000000000000021</c:v>
                </c:pt>
                <c:pt idx="4">
                  <c:v>0.39000000000000024</c:v>
                </c:pt>
                <c:pt idx="5">
                  <c:v>0.37000000000000022</c:v>
                </c:pt>
                <c:pt idx="6">
                  <c:v>0.4100000000000002</c:v>
                </c:pt>
                <c:pt idx="7">
                  <c:v>0.45</c:v>
                </c:pt>
                <c:pt idx="8">
                  <c:v>0.4</c:v>
                </c:pt>
                <c:pt idx="9">
                  <c:v>0.43000000000000022</c:v>
                </c:pt>
                <c:pt idx="10">
                  <c:v>0.43000000000000022</c:v>
                </c:pt>
                <c:pt idx="11">
                  <c:v>0.43000000000000022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  <c:pt idx="9">
                  <c:v>2010-11</c:v>
                </c:pt>
                <c:pt idx="10">
                  <c:v>2011-12</c:v>
                </c:pt>
                <c:pt idx="11">
                  <c:v>2012-13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  <c:pt idx="9">
                  <c:v>2010-11</c:v>
                </c:pt>
                <c:pt idx="10">
                  <c:v>2011-12</c:v>
                </c:pt>
                <c:pt idx="11">
                  <c:v>2012-13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5229928"/>
        <c:axId val="207323976"/>
      </c:barChart>
      <c:catAx>
        <c:axId val="2052299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7323976"/>
        <c:crosses val="autoZero"/>
        <c:auto val="1"/>
        <c:lblAlgn val="ctr"/>
        <c:lblOffset val="100"/>
        <c:noMultiLvlLbl val="0"/>
      </c:catAx>
      <c:valAx>
        <c:axId val="207323976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one"/>
        <c:crossAx val="205229928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2001-02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Female Cauc</c:v>
                </c:pt>
                <c:pt idx="1">
                  <c:v>Female Afri</c:v>
                </c:pt>
                <c:pt idx="2">
                  <c:v>Male Cauc</c:v>
                </c:pt>
                <c:pt idx="3">
                  <c:v>Male Afri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0.28999999999999998</c:v>
                </c:pt>
                <c:pt idx="1">
                  <c:v>0.42</c:v>
                </c:pt>
                <c:pt idx="2">
                  <c:v>0.33</c:v>
                </c:pt>
                <c:pt idx="3">
                  <c:v>0.37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2007-08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Female Cauc</c:v>
                </c:pt>
                <c:pt idx="1">
                  <c:v>Female Afri</c:v>
                </c:pt>
                <c:pt idx="2">
                  <c:v>Male Cauc</c:v>
                </c:pt>
                <c:pt idx="3">
                  <c:v>Male Afri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0.37</c:v>
                </c:pt>
                <c:pt idx="1">
                  <c:v>0.49</c:v>
                </c:pt>
                <c:pt idx="2">
                  <c:v>0.43</c:v>
                </c:pt>
                <c:pt idx="3">
                  <c:v>0.39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Female Cauc</c:v>
                </c:pt>
                <c:pt idx="1">
                  <c:v>Female Afri</c:v>
                </c:pt>
                <c:pt idx="2">
                  <c:v>Male Cauc</c:v>
                </c:pt>
                <c:pt idx="3">
                  <c:v>Male Afri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0.4</c:v>
                </c:pt>
                <c:pt idx="1">
                  <c:v>0.53</c:v>
                </c:pt>
                <c:pt idx="2">
                  <c:v>0.35</c:v>
                </c:pt>
                <c:pt idx="3">
                  <c:v>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325152"/>
        <c:axId val="207325544"/>
      </c:barChart>
      <c:catAx>
        <c:axId val="2073251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07325544"/>
        <c:crosses val="autoZero"/>
        <c:auto val="1"/>
        <c:lblAlgn val="ctr"/>
        <c:lblOffset val="100"/>
        <c:noMultiLvlLbl val="0"/>
      </c:catAx>
      <c:valAx>
        <c:axId val="20732554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7325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92749037211469"/>
          <c:y val="0.42345033142043687"/>
          <c:w val="0.11017207545318518"/>
          <c:h val="0.18832606861642295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9BD37-6B92-4A95-97F3-EC97F292672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661BC6-54DB-45C3-ACA9-C2EB82A2149D}">
      <dgm:prSet phldrT="[Text]" custT="1"/>
      <dgm:spPr/>
      <dgm:t>
        <a:bodyPr/>
        <a:lstStyle/>
        <a:p>
          <a:r>
            <a:rPr lang="en-US" sz="1600" b="0" u="sng" dirty="0" err="1" smtClean="0"/>
            <a:t>SuccessLink</a:t>
          </a:r>
          <a:r>
            <a:rPr lang="en-US" sz="1600" b="0" u="sng" dirty="0" smtClean="0"/>
            <a:t> </a:t>
          </a:r>
          <a:r>
            <a:rPr lang="en-US" sz="1600" b="0" dirty="0" smtClean="0"/>
            <a:t>Success Street School Clinics</a:t>
          </a:r>
          <a:endParaRPr lang="en-US" sz="1600" b="0" dirty="0"/>
        </a:p>
      </dgm:t>
    </dgm:pt>
    <dgm:pt modelId="{F6A7DF05-1C06-4DC8-8121-502BB6022948}" type="parTrans" cxnId="{D90E1974-1B93-496A-AB68-4B5B8D2F0E1A}">
      <dgm:prSet/>
      <dgm:spPr/>
      <dgm:t>
        <a:bodyPr/>
        <a:lstStyle/>
        <a:p>
          <a:endParaRPr lang="en-US"/>
        </a:p>
      </dgm:t>
    </dgm:pt>
    <dgm:pt modelId="{3E385C49-DC6B-4D9F-A24B-0C1C1EF6B66A}" type="sibTrans" cxnId="{D90E1974-1B93-496A-AB68-4B5B8D2F0E1A}">
      <dgm:prSet/>
      <dgm:spPr/>
      <dgm:t>
        <a:bodyPr/>
        <a:lstStyle/>
        <a:p>
          <a:endParaRPr lang="en-US"/>
        </a:p>
      </dgm:t>
    </dgm:pt>
    <dgm:pt modelId="{E3F1FDC6-D79D-4D87-B8B3-5E2804A215DD}">
      <dgm:prSet phldrT="[Text]" custT="1"/>
      <dgm:spPr/>
      <dgm:t>
        <a:bodyPr/>
        <a:lstStyle/>
        <a:p>
          <a:endParaRPr lang="en-US" sz="2000" dirty="0" smtClean="0"/>
        </a:p>
        <a:p>
          <a:r>
            <a:rPr lang="en-US" sz="1600" dirty="0" smtClean="0"/>
            <a:t>Waterloo Community School District</a:t>
          </a:r>
          <a:endParaRPr lang="en-US" sz="1600" dirty="0"/>
        </a:p>
      </dgm:t>
    </dgm:pt>
    <dgm:pt modelId="{C77E99D0-CDD2-4150-ACCE-2AB2D2295E6B}" type="parTrans" cxnId="{B90A1267-74DA-47D6-83F8-EC1BD7AE0323}">
      <dgm:prSet/>
      <dgm:spPr/>
      <dgm:t>
        <a:bodyPr/>
        <a:lstStyle/>
        <a:p>
          <a:endParaRPr lang="en-US"/>
        </a:p>
      </dgm:t>
    </dgm:pt>
    <dgm:pt modelId="{7E650199-1D4C-40BD-8E6D-9706AF2B7148}" type="sibTrans" cxnId="{B90A1267-74DA-47D6-83F8-EC1BD7AE0323}">
      <dgm:prSet/>
      <dgm:spPr/>
      <dgm:t>
        <a:bodyPr/>
        <a:lstStyle/>
        <a:p>
          <a:endParaRPr lang="en-US"/>
        </a:p>
      </dgm:t>
    </dgm:pt>
    <dgm:pt modelId="{1750F1F7-E649-4CD8-B89E-81A1AC3C4B91}">
      <dgm:prSet phldrT="[Text]" custT="1"/>
      <dgm:spPr/>
      <dgm:t>
        <a:bodyPr/>
        <a:lstStyle/>
        <a:p>
          <a:r>
            <a:rPr lang="en-US" sz="1600" b="0" dirty="0" smtClean="0"/>
            <a:t>Women’s Health Services</a:t>
          </a:r>
          <a:endParaRPr lang="en-US" sz="1600" b="0" dirty="0"/>
        </a:p>
      </dgm:t>
    </dgm:pt>
    <dgm:pt modelId="{5523CFE6-8D98-4E64-BDAD-6B23F8F7D95C}" type="parTrans" cxnId="{1F2FCBF7-C73D-4835-A741-2DDE5F375944}">
      <dgm:prSet/>
      <dgm:spPr/>
      <dgm:t>
        <a:bodyPr/>
        <a:lstStyle/>
        <a:p>
          <a:endParaRPr lang="en-US"/>
        </a:p>
      </dgm:t>
    </dgm:pt>
    <dgm:pt modelId="{E3834735-10A9-4C45-9D06-593B18300A4C}" type="sibTrans" cxnId="{1F2FCBF7-C73D-4835-A741-2DDE5F375944}">
      <dgm:prSet/>
      <dgm:spPr/>
      <dgm:t>
        <a:bodyPr/>
        <a:lstStyle/>
        <a:p>
          <a:endParaRPr lang="en-US"/>
        </a:p>
      </dgm:t>
    </dgm:pt>
    <dgm:pt modelId="{03D838E8-49DB-4F57-AEB3-396CE5C5DBD8}">
      <dgm:prSet phldrT="[Text]" custT="1"/>
      <dgm:spPr/>
      <dgm:t>
        <a:bodyPr/>
        <a:lstStyle/>
        <a:p>
          <a:r>
            <a:rPr lang="en-US" sz="1600" b="0" dirty="0" smtClean="0"/>
            <a:t>Substance Abuse Counseling</a:t>
          </a:r>
          <a:endParaRPr lang="en-US" sz="1600" b="0" dirty="0"/>
        </a:p>
      </dgm:t>
    </dgm:pt>
    <dgm:pt modelId="{F8A059C3-02E3-4367-A60C-E2C405EF387F}" type="parTrans" cxnId="{EE57C269-21B7-4FB2-B6F6-8F33D3657540}">
      <dgm:prSet/>
      <dgm:spPr/>
      <dgm:t>
        <a:bodyPr/>
        <a:lstStyle/>
        <a:p>
          <a:endParaRPr lang="en-US"/>
        </a:p>
      </dgm:t>
    </dgm:pt>
    <dgm:pt modelId="{ED047ED4-4AA5-48E9-8C2B-A0F8E9E107EA}" type="sibTrans" cxnId="{EE57C269-21B7-4FB2-B6F6-8F33D3657540}">
      <dgm:prSet/>
      <dgm:spPr/>
      <dgm:t>
        <a:bodyPr/>
        <a:lstStyle/>
        <a:p>
          <a:endParaRPr lang="en-US"/>
        </a:p>
      </dgm:t>
    </dgm:pt>
    <dgm:pt modelId="{2259A1D2-C23D-48B8-9A1F-EE35CAC14313}">
      <dgm:prSet phldrT="[Text]" custT="1"/>
      <dgm:spPr/>
      <dgm:t>
        <a:bodyPr/>
        <a:lstStyle/>
        <a:p>
          <a:r>
            <a:rPr lang="en-US" sz="1600" b="0" dirty="0" smtClean="0"/>
            <a:t>Mental  Health Counseling</a:t>
          </a:r>
          <a:endParaRPr lang="en-US" sz="1600" b="0" dirty="0"/>
        </a:p>
      </dgm:t>
    </dgm:pt>
    <dgm:pt modelId="{04AF21F1-98C1-444C-BE4E-CCAF6FB713ED}" type="parTrans" cxnId="{235C4E44-76F3-4DD5-9435-33C1EDE0A179}">
      <dgm:prSet/>
      <dgm:spPr/>
      <dgm:t>
        <a:bodyPr/>
        <a:lstStyle/>
        <a:p>
          <a:endParaRPr lang="en-US"/>
        </a:p>
      </dgm:t>
    </dgm:pt>
    <dgm:pt modelId="{3C8FC4F5-0C77-475F-B621-238D52FBDC6A}" type="sibTrans" cxnId="{235C4E44-76F3-4DD5-9435-33C1EDE0A179}">
      <dgm:prSet/>
      <dgm:spPr/>
      <dgm:t>
        <a:bodyPr/>
        <a:lstStyle/>
        <a:p>
          <a:endParaRPr lang="en-US"/>
        </a:p>
      </dgm:t>
    </dgm:pt>
    <dgm:pt modelId="{FA9AAF35-1B35-483C-94B2-37F54105E741}">
      <dgm:prSet custT="1"/>
      <dgm:spPr/>
      <dgm:t>
        <a:bodyPr/>
        <a:lstStyle/>
        <a:p>
          <a:r>
            <a:rPr lang="en-US" sz="1600" b="0" dirty="0" smtClean="0"/>
            <a:t>BHC Health School Nursing/ Primary Care</a:t>
          </a:r>
          <a:endParaRPr lang="en-US" sz="1600" b="0" dirty="0"/>
        </a:p>
      </dgm:t>
    </dgm:pt>
    <dgm:pt modelId="{122F9D95-D20A-452F-85BF-0EF548016499}" type="parTrans" cxnId="{637CE0F3-C26D-4B44-9F89-E37BCF5DC034}">
      <dgm:prSet/>
      <dgm:spPr/>
      <dgm:t>
        <a:bodyPr/>
        <a:lstStyle/>
        <a:p>
          <a:endParaRPr lang="en-US"/>
        </a:p>
      </dgm:t>
    </dgm:pt>
    <dgm:pt modelId="{3C380089-6D56-448B-B6ED-BA780B6C6AE0}" type="sibTrans" cxnId="{637CE0F3-C26D-4B44-9F89-E37BCF5DC034}">
      <dgm:prSet/>
      <dgm:spPr/>
      <dgm:t>
        <a:bodyPr/>
        <a:lstStyle/>
        <a:p>
          <a:endParaRPr lang="en-US"/>
        </a:p>
      </dgm:t>
    </dgm:pt>
    <dgm:pt modelId="{7B3322DC-0AD8-482C-9E13-376A489676F9}">
      <dgm:prSet custT="1"/>
      <dgm:spPr/>
      <dgm:t>
        <a:bodyPr/>
        <a:lstStyle/>
        <a:p>
          <a:r>
            <a:rPr lang="en-US" sz="1600" dirty="0" smtClean="0"/>
            <a:t>Community Groups Serving Student Population Using Data </a:t>
          </a:r>
          <a:endParaRPr lang="en-US" sz="1600" dirty="0"/>
        </a:p>
      </dgm:t>
    </dgm:pt>
    <dgm:pt modelId="{C8C7D55B-E58F-4098-AEBC-D7577E3600D9}" type="parTrans" cxnId="{7806E804-81B9-4CFE-97AA-E395572D91A0}">
      <dgm:prSet/>
      <dgm:spPr/>
      <dgm:t>
        <a:bodyPr/>
        <a:lstStyle/>
        <a:p>
          <a:endParaRPr lang="en-US"/>
        </a:p>
      </dgm:t>
    </dgm:pt>
    <dgm:pt modelId="{438DB0D1-370F-40D4-A29A-76A3699F6F91}" type="sibTrans" cxnId="{7806E804-81B9-4CFE-97AA-E395572D91A0}">
      <dgm:prSet/>
      <dgm:spPr/>
      <dgm:t>
        <a:bodyPr/>
        <a:lstStyle/>
        <a:p>
          <a:endParaRPr lang="en-US"/>
        </a:p>
      </dgm:t>
    </dgm:pt>
    <dgm:pt modelId="{E0234EFA-F0F1-4D95-803E-A58B9CA2CDE4}" type="pres">
      <dgm:prSet presAssocID="{3D69BD37-6B92-4A95-97F3-EC97F292672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1FD392-3CA1-4F8D-976E-A855444BD835}" type="pres">
      <dgm:prSet presAssocID="{A0661BC6-54DB-45C3-ACA9-C2EB82A2149D}" presName="centerShape" presStyleLbl="node0" presStyleIdx="0" presStyleCnt="1" custScaleX="114755" custScaleY="108414" custLinFactNeighborX="69" custLinFactNeighborY="-3027"/>
      <dgm:spPr/>
      <dgm:t>
        <a:bodyPr/>
        <a:lstStyle/>
        <a:p>
          <a:endParaRPr lang="en-US"/>
        </a:p>
      </dgm:t>
    </dgm:pt>
    <dgm:pt modelId="{5F6E9E8C-663C-4F28-94AA-4E27B5E97BE3}" type="pres">
      <dgm:prSet presAssocID="{C77E99D0-CDD2-4150-ACCE-2AB2D2295E6B}" presName="Name9" presStyleLbl="parChTrans1D2" presStyleIdx="0" presStyleCnt="6"/>
      <dgm:spPr/>
      <dgm:t>
        <a:bodyPr/>
        <a:lstStyle/>
        <a:p>
          <a:endParaRPr lang="en-US"/>
        </a:p>
      </dgm:t>
    </dgm:pt>
    <dgm:pt modelId="{6AC3925D-1679-4BB9-A5CA-B15410E0BC8B}" type="pres">
      <dgm:prSet presAssocID="{C77E99D0-CDD2-4150-ACCE-2AB2D2295E6B}" presName="connTx" presStyleLbl="parChTrans1D2" presStyleIdx="0" presStyleCnt="6"/>
      <dgm:spPr/>
      <dgm:t>
        <a:bodyPr/>
        <a:lstStyle/>
        <a:p>
          <a:endParaRPr lang="en-US"/>
        </a:p>
      </dgm:t>
    </dgm:pt>
    <dgm:pt modelId="{26094681-2564-40BB-B71E-6A703267851D}" type="pres">
      <dgm:prSet presAssocID="{E3F1FDC6-D79D-4D87-B8B3-5E2804A215DD}" presName="node" presStyleLbl="node1" presStyleIdx="0" presStyleCnt="6" custScaleX="111787" custScaleY="110151" custRadScaleRad="99075" custRadScaleInc="3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A0356-B5FE-41B8-A44C-825A01AF4686}" type="pres">
      <dgm:prSet presAssocID="{C8C7D55B-E58F-4098-AEBC-D7577E3600D9}" presName="Name9" presStyleLbl="parChTrans1D2" presStyleIdx="1" presStyleCnt="6"/>
      <dgm:spPr/>
      <dgm:t>
        <a:bodyPr/>
        <a:lstStyle/>
        <a:p>
          <a:endParaRPr lang="en-US"/>
        </a:p>
      </dgm:t>
    </dgm:pt>
    <dgm:pt modelId="{221FBBEF-8811-4299-B77A-FFF9051606E6}" type="pres">
      <dgm:prSet presAssocID="{C8C7D55B-E58F-4098-AEBC-D7577E3600D9}" presName="connTx" presStyleLbl="parChTrans1D2" presStyleIdx="1" presStyleCnt="6"/>
      <dgm:spPr/>
      <dgm:t>
        <a:bodyPr/>
        <a:lstStyle/>
        <a:p>
          <a:endParaRPr lang="en-US"/>
        </a:p>
      </dgm:t>
    </dgm:pt>
    <dgm:pt modelId="{8BDE340B-D078-4593-98C6-5FD46E12D381}" type="pres">
      <dgm:prSet presAssocID="{7B3322DC-0AD8-482C-9E13-376A489676F9}" presName="node" presStyleLbl="node1" presStyleIdx="1" presStyleCnt="6" custScaleX="120493" custScaleY="114344" custRadScaleRad="105909" custRadScaleInc="471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67645-FA2C-491D-B812-D0C71CAEC3B0}" type="pres">
      <dgm:prSet presAssocID="{5523CFE6-8D98-4E64-BDAD-6B23F8F7D95C}" presName="Name9" presStyleLbl="parChTrans1D2" presStyleIdx="2" presStyleCnt="6"/>
      <dgm:spPr/>
      <dgm:t>
        <a:bodyPr/>
        <a:lstStyle/>
        <a:p>
          <a:endParaRPr lang="en-US"/>
        </a:p>
      </dgm:t>
    </dgm:pt>
    <dgm:pt modelId="{165F8DED-C697-42F1-A26D-251D548E0601}" type="pres">
      <dgm:prSet presAssocID="{5523CFE6-8D98-4E64-BDAD-6B23F8F7D95C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050878D-96C0-47A4-9489-FBEF88E43D40}" type="pres">
      <dgm:prSet presAssocID="{1750F1F7-E649-4CD8-B89E-81A1AC3C4B91}" presName="node" presStyleLbl="node1" presStyleIdx="2" presStyleCnt="6" custScaleX="102176" custRadScaleRad="94629" custRadScaleInc="61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C8357-5CDC-42BF-9845-1BFE1457B88E}" type="pres">
      <dgm:prSet presAssocID="{F8A059C3-02E3-4367-A60C-E2C405EF387F}" presName="Name9" presStyleLbl="parChTrans1D2" presStyleIdx="3" presStyleCnt="6"/>
      <dgm:spPr/>
      <dgm:t>
        <a:bodyPr/>
        <a:lstStyle/>
        <a:p>
          <a:endParaRPr lang="en-US"/>
        </a:p>
      </dgm:t>
    </dgm:pt>
    <dgm:pt modelId="{D0234B0C-7765-4A63-9B80-F8FCAB8947EE}" type="pres">
      <dgm:prSet presAssocID="{F8A059C3-02E3-4367-A60C-E2C405EF387F}" presName="connTx" presStyleLbl="parChTrans1D2" presStyleIdx="3" presStyleCnt="6"/>
      <dgm:spPr/>
      <dgm:t>
        <a:bodyPr/>
        <a:lstStyle/>
        <a:p>
          <a:endParaRPr lang="en-US"/>
        </a:p>
      </dgm:t>
    </dgm:pt>
    <dgm:pt modelId="{4B823C4B-6B83-4721-9836-342976BA94B8}" type="pres">
      <dgm:prSet presAssocID="{03D838E8-49DB-4F57-AEB3-396CE5C5DBD8}" presName="node" presStyleLbl="node1" presStyleIdx="3" presStyleCnt="6" custRadScaleRad="80144" custRadScaleInc="96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7B44C-0E30-4960-9405-DFF33B0BF193}" type="pres">
      <dgm:prSet presAssocID="{04AF21F1-98C1-444C-BE4E-CCAF6FB713ED}" presName="Name9" presStyleLbl="parChTrans1D2" presStyleIdx="4" presStyleCnt="6"/>
      <dgm:spPr/>
      <dgm:t>
        <a:bodyPr/>
        <a:lstStyle/>
        <a:p>
          <a:endParaRPr lang="en-US"/>
        </a:p>
      </dgm:t>
    </dgm:pt>
    <dgm:pt modelId="{1016E80D-082F-4C98-A887-FAE7A8CF2BCA}" type="pres">
      <dgm:prSet presAssocID="{04AF21F1-98C1-444C-BE4E-CCAF6FB713ED}" presName="connTx" presStyleLbl="parChTrans1D2" presStyleIdx="4" presStyleCnt="6"/>
      <dgm:spPr/>
      <dgm:t>
        <a:bodyPr/>
        <a:lstStyle/>
        <a:p>
          <a:endParaRPr lang="en-US"/>
        </a:p>
      </dgm:t>
    </dgm:pt>
    <dgm:pt modelId="{50C6928F-BA68-4097-B770-B3CBA54488CD}" type="pres">
      <dgm:prSet presAssocID="{2259A1D2-C23D-48B8-9A1F-EE35CAC14313}" presName="node" presStyleLbl="node1" presStyleIdx="4" presStyleCnt="6" custRadScaleRad="106846" custRadScaleInc="77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4AF974-A470-4C22-AD2B-0800A8BB7263}" type="pres">
      <dgm:prSet presAssocID="{122F9D95-D20A-452F-85BF-0EF548016499}" presName="Name9" presStyleLbl="parChTrans1D2" presStyleIdx="5" presStyleCnt="6"/>
      <dgm:spPr/>
      <dgm:t>
        <a:bodyPr/>
        <a:lstStyle/>
        <a:p>
          <a:endParaRPr lang="en-US"/>
        </a:p>
      </dgm:t>
    </dgm:pt>
    <dgm:pt modelId="{D67FE18F-CD03-4BD3-83BC-A992C47456E5}" type="pres">
      <dgm:prSet presAssocID="{122F9D95-D20A-452F-85BF-0EF548016499}" presName="connTx" presStyleLbl="parChTrans1D2" presStyleIdx="5" presStyleCnt="6"/>
      <dgm:spPr/>
      <dgm:t>
        <a:bodyPr/>
        <a:lstStyle/>
        <a:p>
          <a:endParaRPr lang="en-US"/>
        </a:p>
      </dgm:t>
    </dgm:pt>
    <dgm:pt modelId="{6DC29286-E8A5-4BB5-B5A7-F9552AC8A9FC}" type="pres">
      <dgm:prSet presAssocID="{FA9AAF35-1B35-483C-94B2-37F54105E741}" presName="node" presStyleLbl="node1" presStyleIdx="5" presStyleCnt="6" custScaleX="104769" custScaleY="100000" custRadScaleRad="129028" custRadScaleInc="10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991B81-1612-421A-93F0-725AA42E6551}" type="presOf" srcId="{C8C7D55B-E58F-4098-AEBC-D7577E3600D9}" destId="{5F4A0356-B5FE-41B8-A44C-825A01AF4686}" srcOrd="0" destOrd="0" presId="urn:microsoft.com/office/officeart/2005/8/layout/radial1"/>
    <dgm:cxn modelId="{EE57C269-21B7-4FB2-B6F6-8F33D3657540}" srcId="{A0661BC6-54DB-45C3-ACA9-C2EB82A2149D}" destId="{03D838E8-49DB-4F57-AEB3-396CE5C5DBD8}" srcOrd="3" destOrd="0" parTransId="{F8A059C3-02E3-4367-A60C-E2C405EF387F}" sibTransId="{ED047ED4-4AA5-48E9-8C2B-A0F8E9E107EA}"/>
    <dgm:cxn modelId="{5A901C6B-C363-468A-B4BD-359A0BBE398A}" type="presOf" srcId="{5523CFE6-8D98-4E64-BDAD-6B23F8F7D95C}" destId="{165F8DED-C697-42F1-A26D-251D548E0601}" srcOrd="1" destOrd="0" presId="urn:microsoft.com/office/officeart/2005/8/layout/radial1"/>
    <dgm:cxn modelId="{4F912505-4195-47F0-9A5E-3A44B2ECC62E}" type="presOf" srcId="{122F9D95-D20A-452F-85BF-0EF548016499}" destId="{D67FE18F-CD03-4BD3-83BC-A992C47456E5}" srcOrd="1" destOrd="0" presId="urn:microsoft.com/office/officeart/2005/8/layout/radial1"/>
    <dgm:cxn modelId="{97DCA9E1-EEA1-486F-8EB4-581B73E3B36F}" type="presOf" srcId="{FA9AAF35-1B35-483C-94B2-37F54105E741}" destId="{6DC29286-E8A5-4BB5-B5A7-F9552AC8A9FC}" srcOrd="0" destOrd="0" presId="urn:microsoft.com/office/officeart/2005/8/layout/radial1"/>
    <dgm:cxn modelId="{0CB1E8AA-0A09-4E5C-AD8B-9A9DEC8607BF}" type="presOf" srcId="{03D838E8-49DB-4F57-AEB3-396CE5C5DBD8}" destId="{4B823C4B-6B83-4721-9836-342976BA94B8}" srcOrd="0" destOrd="0" presId="urn:microsoft.com/office/officeart/2005/8/layout/radial1"/>
    <dgm:cxn modelId="{637CE0F3-C26D-4B44-9F89-E37BCF5DC034}" srcId="{A0661BC6-54DB-45C3-ACA9-C2EB82A2149D}" destId="{FA9AAF35-1B35-483C-94B2-37F54105E741}" srcOrd="5" destOrd="0" parTransId="{122F9D95-D20A-452F-85BF-0EF548016499}" sibTransId="{3C380089-6D56-448B-B6ED-BA780B6C6AE0}"/>
    <dgm:cxn modelId="{BC18E1AA-2336-4A4F-A5AF-974E7174B38C}" type="presOf" srcId="{5523CFE6-8D98-4E64-BDAD-6B23F8F7D95C}" destId="{68A67645-FA2C-491D-B812-D0C71CAEC3B0}" srcOrd="0" destOrd="0" presId="urn:microsoft.com/office/officeart/2005/8/layout/radial1"/>
    <dgm:cxn modelId="{1D6BE374-FE06-4011-AF0B-E52CF0C32200}" type="presOf" srcId="{E3F1FDC6-D79D-4D87-B8B3-5E2804A215DD}" destId="{26094681-2564-40BB-B71E-6A703267851D}" srcOrd="0" destOrd="0" presId="urn:microsoft.com/office/officeart/2005/8/layout/radial1"/>
    <dgm:cxn modelId="{349E0D5F-CBED-4217-ADE3-DE3270E4BD93}" type="presOf" srcId="{C8C7D55B-E58F-4098-AEBC-D7577E3600D9}" destId="{221FBBEF-8811-4299-B77A-FFF9051606E6}" srcOrd="1" destOrd="0" presId="urn:microsoft.com/office/officeart/2005/8/layout/radial1"/>
    <dgm:cxn modelId="{43DEB030-9BD9-451D-9287-5EA8B9BC1F90}" type="presOf" srcId="{3D69BD37-6B92-4A95-97F3-EC97F2926722}" destId="{E0234EFA-F0F1-4D95-803E-A58B9CA2CDE4}" srcOrd="0" destOrd="0" presId="urn:microsoft.com/office/officeart/2005/8/layout/radial1"/>
    <dgm:cxn modelId="{79ECDE50-DC72-4AC9-BADF-FF048F54DE9C}" type="presOf" srcId="{04AF21F1-98C1-444C-BE4E-CCAF6FB713ED}" destId="{7207B44C-0E30-4960-9405-DFF33B0BF193}" srcOrd="0" destOrd="0" presId="urn:microsoft.com/office/officeart/2005/8/layout/radial1"/>
    <dgm:cxn modelId="{B4C0923E-CBBA-4A52-ACEE-6807B51C85E5}" type="presOf" srcId="{A0661BC6-54DB-45C3-ACA9-C2EB82A2149D}" destId="{971FD392-3CA1-4F8D-976E-A855444BD835}" srcOrd="0" destOrd="0" presId="urn:microsoft.com/office/officeart/2005/8/layout/radial1"/>
    <dgm:cxn modelId="{157C7484-D791-4703-A5F4-A6AC2BCCC952}" type="presOf" srcId="{C77E99D0-CDD2-4150-ACCE-2AB2D2295E6B}" destId="{5F6E9E8C-663C-4F28-94AA-4E27B5E97BE3}" srcOrd="0" destOrd="0" presId="urn:microsoft.com/office/officeart/2005/8/layout/radial1"/>
    <dgm:cxn modelId="{3BCDA2B7-F5CE-4C12-9078-21C749D8869E}" type="presOf" srcId="{7B3322DC-0AD8-482C-9E13-376A489676F9}" destId="{8BDE340B-D078-4593-98C6-5FD46E12D381}" srcOrd="0" destOrd="0" presId="urn:microsoft.com/office/officeart/2005/8/layout/radial1"/>
    <dgm:cxn modelId="{7C128470-C082-4220-9990-8A5A34F22E95}" type="presOf" srcId="{C77E99D0-CDD2-4150-ACCE-2AB2D2295E6B}" destId="{6AC3925D-1679-4BB9-A5CA-B15410E0BC8B}" srcOrd="1" destOrd="0" presId="urn:microsoft.com/office/officeart/2005/8/layout/radial1"/>
    <dgm:cxn modelId="{B4A760ED-3A3A-47EB-AF31-1CE19C102BA5}" type="presOf" srcId="{F8A059C3-02E3-4367-A60C-E2C405EF387F}" destId="{D0234B0C-7765-4A63-9B80-F8FCAB8947EE}" srcOrd="1" destOrd="0" presId="urn:microsoft.com/office/officeart/2005/8/layout/radial1"/>
    <dgm:cxn modelId="{D90E1974-1B93-496A-AB68-4B5B8D2F0E1A}" srcId="{3D69BD37-6B92-4A95-97F3-EC97F2926722}" destId="{A0661BC6-54DB-45C3-ACA9-C2EB82A2149D}" srcOrd="0" destOrd="0" parTransId="{F6A7DF05-1C06-4DC8-8121-502BB6022948}" sibTransId="{3E385C49-DC6B-4D9F-A24B-0C1C1EF6B66A}"/>
    <dgm:cxn modelId="{235C4E44-76F3-4DD5-9435-33C1EDE0A179}" srcId="{A0661BC6-54DB-45C3-ACA9-C2EB82A2149D}" destId="{2259A1D2-C23D-48B8-9A1F-EE35CAC14313}" srcOrd="4" destOrd="0" parTransId="{04AF21F1-98C1-444C-BE4E-CCAF6FB713ED}" sibTransId="{3C8FC4F5-0C77-475F-B621-238D52FBDC6A}"/>
    <dgm:cxn modelId="{BF4010A2-102E-45B7-85A6-AD1DBA432EF1}" type="presOf" srcId="{1750F1F7-E649-4CD8-B89E-81A1AC3C4B91}" destId="{7050878D-96C0-47A4-9489-FBEF88E43D40}" srcOrd="0" destOrd="0" presId="urn:microsoft.com/office/officeart/2005/8/layout/radial1"/>
    <dgm:cxn modelId="{569FCBC7-611D-49CB-9410-15A61DD6407D}" type="presOf" srcId="{122F9D95-D20A-452F-85BF-0EF548016499}" destId="{984AF974-A470-4C22-AD2B-0800A8BB7263}" srcOrd="0" destOrd="0" presId="urn:microsoft.com/office/officeart/2005/8/layout/radial1"/>
    <dgm:cxn modelId="{1F2FCBF7-C73D-4835-A741-2DDE5F375944}" srcId="{A0661BC6-54DB-45C3-ACA9-C2EB82A2149D}" destId="{1750F1F7-E649-4CD8-B89E-81A1AC3C4B91}" srcOrd="2" destOrd="0" parTransId="{5523CFE6-8D98-4E64-BDAD-6B23F8F7D95C}" sibTransId="{E3834735-10A9-4C45-9D06-593B18300A4C}"/>
    <dgm:cxn modelId="{3A7CCDD6-2646-44F5-839D-F6858652117E}" type="presOf" srcId="{04AF21F1-98C1-444C-BE4E-CCAF6FB713ED}" destId="{1016E80D-082F-4C98-A887-FAE7A8CF2BCA}" srcOrd="1" destOrd="0" presId="urn:microsoft.com/office/officeart/2005/8/layout/radial1"/>
    <dgm:cxn modelId="{A88E2EC1-25AD-4C18-8896-0AD1A1FF025F}" type="presOf" srcId="{F8A059C3-02E3-4367-A60C-E2C405EF387F}" destId="{40CC8357-5CDC-42BF-9845-1BFE1457B88E}" srcOrd="0" destOrd="0" presId="urn:microsoft.com/office/officeart/2005/8/layout/radial1"/>
    <dgm:cxn modelId="{7806E804-81B9-4CFE-97AA-E395572D91A0}" srcId="{A0661BC6-54DB-45C3-ACA9-C2EB82A2149D}" destId="{7B3322DC-0AD8-482C-9E13-376A489676F9}" srcOrd="1" destOrd="0" parTransId="{C8C7D55B-E58F-4098-AEBC-D7577E3600D9}" sibTransId="{438DB0D1-370F-40D4-A29A-76A3699F6F91}"/>
    <dgm:cxn modelId="{1B952E77-6989-46C1-8FA9-07B87971B1D3}" type="presOf" srcId="{2259A1D2-C23D-48B8-9A1F-EE35CAC14313}" destId="{50C6928F-BA68-4097-B770-B3CBA54488CD}" srcOrd="0" destOrd="0" presId="urn:microsoft.com/office/officeart/2005/8/layout/radial1"/>
    <dgm:cxn modelId="{B90A1267-74DA-47D6-83F8-EC1BD7AE0323}" srcId="{A0661BC6-54DB-45C3-ACA9-C2EB82A2149D}" destId="{E3F1FDC6-D79D-4D87-B8B3-5E2804A215DD}" srcOrd="0" destOrd="0" parTransId="{C77E99D0-CDD2-4150-ACCE-2AB2D2295E6B}" sibTransId="{7E650199-1D4C-40BD-8E6D-9706AF2B7148}"/>
    <dgm:cxn modelId="{2663AB89-159C-4443-A699-6D404AECAF4D}" type="presParOf" srcId="{E0234EFA-F0F1-4D95-803E-A58B9CA2CDE4}" destId="{971FD392-3CA1-4F8D-976E-A855444BD835}" srcOrd="0" destOrd="0" presId="urn:microsoft.com/office/officeart/2005/8/layout/radial1"/>
    <dgm:cxn modelId="{F599A2DF-32B4-4CBD-A18C-3861FA10DBAA}" type="presParOf" srcId="{E0234EFA-F0F1-4D95-803E-A58B9CA2CDE4}" destId="{5F6E9E8C-663C-4F28-94AA-4E27B5E97BE3}" srcOrd="1" destOrd="0" presId="urn:microsoft.com/office/officeart/2005/8/layout/radial1"/>
    <dgm:cxn modelId="{9B3ADF52-EE61-4800-A4E0-F34A747CC6C4}" type="presParOf" srcId="{5F6E9E8C-663C-4F28-94AA-4E27B5E97BE3}" destId="{6AC3925D-1679-4BB9-A5CA-B15410E0BC8B}" srcOrd="0" destOrd="0" presId="urn:microsoft.com/office/officeart/2005/8/layout/radial1"/>
    <dgm:cxn modelId="{CD9977D7-7291-4B98-8E90-7D96AF007DD8}" type="presParOf" srcId="{E0234EFA-F0F1-4D95-803E-A58B9CA2CDE4}" destId="{26094681-2564-40BB-B71E-6A703267851D}" srcOrd="2" destOrd="0" presId="urn:microsoft.com/office/officeart/2005/8/layout/radial1"/>
    <dgm:cxn modelId="{8305BD4E-0153-49B8-A600-62B526E06D9E}" type="presParOf" srcId="{E0234EFA-F0F1-4D95-803E-A58B9CA2CDE4}" destId="{5F4A0356-B5FE-41B8-A44C-825A01AF4686}" srcOrd="3" destOrd="0" presId="urn:microsoft.com/office/officeart/2005/8/layout/radial1"/>
    <dgm:cxn modelId="{614CFE53-4BAE-44E1-8D7E-202266FD144E}" type="presParOf" srcId="{5F4A0356-B5FE-41B8-A44C-825A01AF4686}" destId="{221FBBEF-8811-4299-B77A-FFF9051606E6}" srcOrd="0" destOrd="0" presId="urn:microsoft.com/office/officeart/2005/8/layout/radial1"/>
    <dgm:cxn modelId="{36D3E13E-1652-44C4-829B-6B6B1B3364C1}" type="presParOf" srcId="{E0234EFA-F0F1-4D95-803E-A58B9CA2CDE4}" destId="{8BDE340B-D078-4593-98C6-5FD46E12D381}" srcOrd="4" destOrd="0" presId="urn:microsoft.com/office/officeart/2005/8/layout/radial1"/>
    <dgm:cxn modelId="{50892542-4761-4760-909D-399EA76D60D0}" type="presParOf" srcId="{E0234EFA-F0F1-4D95-803E-A58B9CA2CDE4}" destId="{68A67645-FA2C-491D-B812-D0C71CAEC3B0}" srcOrd="5" destOrd="0" presId="urn:microsoft.com/office/officeart/2005/8/layout/radial1"/>
    <dgm:cxn modelId="{4A31EF57-620B-458C-8F2D-D65291695C96}" type="presParOf" srcId="{68A67645-FA2C-491D-B812-D0C71CAEC3B0}" destId="{165F8DED-C697-42F1-A26D-251D548E0601}" srcOrd="0" destOrd="0" presId="urn:microsoft.com/office/officeart/2005/8/layout/radial1"/>
    <dgm:cxn modelId="{6A2822DF-EAF3-4D7E-881E-00A64C7FAA4D}" type="presParOf" srcId="{E0234EFA-F0F1-4D95-803E-A58B9CA2CDE4}" destId="{7050878D-96C0-47A4-9489-FBEF88E43D40}" srcOrd="6" destOrd="0" presId="urn:microsoft.com/office/officeart/2005/8/layout/radial1"/>
    <dgm:cxn modelId="{8199AAA6-EB44-437B-A243-2565DB8364CD}" type="presParOf" srcId="{E0234EFA-F0F1-4D95-803E-A58B9CA2CDE4}" destId="{40CC8357-5CDC-42BF-9845-1BFE1457B88E}" srcOrd="7" destOrd="0" presId="urn:microsoft.com/office/officeart/2005/8/layout/radial1"/>
    <dgm:cxn modelId="{AD069A01-64AF-413F-8C53-863D96CDD330}" type="presParOf" srcId="{40CC8357-5CDC-42BF-9845-1BFE1457B88E}" destId="{D0234B0C-7765-4A63-9B80-F8FCAB8947EE}" srcOrd="0" destOrd="0" presId="urn:microsoft.com/office/officeart/2005/8/layout/radial1"/>
    <dgm:cxn modelId="{0C3CD641-8191-4C85-92BF-CB1972299203}" type="presParOf" srcId="{E0234EFA-F0F1-4D95-803E-A58B9CA2CDE4}" destId="{4B823C4B-6B83-4721-9836-342976BA94B8}" srcOrd="8" destOrd="0" presId="urn:microsoft.com/office/officeart/2005/8/layout/radial1"/>
    <dgm:cxn modelId="{AF6A994B-757B-405F-A7B7-A884BA821432}" type="presParOf" srcId="{E0234EFA-F0F1-4D95-803E-A58B9CA2CDE4}" destId="{7207B44C-0E30-4960-9405-DFF33B0BF193}" srcOrd="9" destOrd="0" presId="urn:microsoft.com/office/officeart/2005/8/layout/radial1"/>
    <dgm:cxn modelId="{BC371415-A053-41E3-8BE5-DF8E99E9DAA7}" type="presParOf" srcId="{7207B44C-0E30-4960-9405-DFF33B0BF193}" destId="{1016E80D-082F-4C98-A887-FAE7A8CF2BCA}" srcOrd="0" destOrd="0" presId="urn:microsoft.com/office/officeart/2005/8/layout/radial1"/>
    <dgm:cxn modelId="{E19A4B3A-2124-442B-8AB3-DA110CAFE382}" type="presParOf" srcId="{E0234EFA-F0F1-4D95-803E-A58B9CA2CDE4}" destId="{50C6928F-BA68-4097-B770-B3CBA54488CD}" srcOrd="10" destOrd="0" presId="urn:microsoft.com/office/officeart/2005/8/layout/radial1"/>
    <dgm:cxn modelId="{53CCEBAA-A0DB-4232-8F98-1CC004BD4EAC}" type="presParOf" srcId="{E0234EFA-F0F1-4D95-803E-A58B9CA2CDE4}" destId="{984AF974-A470-4C22-AD2B-0800A8BB7263}" srcOrd="11" destOrd="0" presId="urn:microsoft.com/office/officeart/2005/8/layout/radial1"/>
    <dgm:cxn modelId="{759CA111-E4CE-45F2-B811-92D9D1F42976}" type="presParOf" srcId="{984AF974-A470-4C22-AD2B-0800A8BB7263}" destId="{D67FE18F-CD03-4BD3-83BC-A992C47456E5}" srcOrd="0" destOrd="0" presId="urn:microsoft.com/office/officeart/2005/8/layout/radial1"/>
    <dgm:cxn modelId="{47857EF5-4C67-4284-BB79-8CC6E5FBF149}" type="presParOf" srcId="{E0234EFA-F0F1-4D95-803E-A58B9CA2CDE4}" destId="{6DC29286-E8A5-4BB5-B5A7-F9552AC8A9F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0.17757</cdr:x>
      <cdr:y>0.0339</cdr:y>
    </cdr:from>
    <cdr:to>
      <cdr:x>0.86916</cdr:x>
      <cdr:y>0.08475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7800" y="152400"/>
          <a:ext cx="5638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0.14019</cdr:x>
      <cdr:y>0</cdr:y>
    </cdr:from>
    <cdr:to>
      <cdr:x>0.79439</cdr:x>
      <cdr:y>0.08475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43000" y="0"/>
          <a:ext cx="5334000" cy="368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BMI - % Waterloo K-10 </a:t>
          </a:r>
          <a:r>
            <a:rPr lang="en-US" sz="1800" b="1" u="sng" dirty="0" smtClean="0"/>
            <a:t>&gt;</a:t>
          </a:r>
          <a:r>
            <a:rPr lang="en-US" sz="1800" b="1" dirty="0" smtClean="0"/>
            <a:t> 85</a:t>
          </a:r>
          <a:r>
            <a:rPr lang="en-US" sz="1800" b="1" baseline="30000" dirty="0" smtClean="0"/>
            <a:t>th</a:t>
          </a:r>
          <a:r>
            <a:rPr lang="en-US" sz="1800" b="1" dirty="0" smtClean="0"/>
            <a:t> Percentile(Overweight or Obese)</a:t>
          </a:r>
          <a:endParaRPr lang="en-US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A85A190-69FD-45EA-8071-1506ECF3F7CF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05A25E4-661B-4F8D-B3E8-628DF6273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21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E837F91-856E-4B92-A442-394F4A34F3E5}" type="datetime1">
              <a:rPr lang="en-US" smtClean="0"/>
              <a:pPr/>
              <a:t>10/23/2013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EBCF6A-7FAB-4527-9690-3DD343118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3999-64F4-43BE-B68B-C3F8D412999F}" type="datetime1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CF6A-7FAB-4527-9690-3DD343118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0AE2B6B-694C-4E06-A98F-93DC2B30695C}" type="datetime1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FEBCF6A-7FAB-4527-9690-3DD343118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887A-780C-4970-96BA-B35D668ADDBC}" type="datetime1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EBCF6A-7FAB-4527-9690-3DD343118C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C80F-1DB4-421A-9955-D657F3F82153}" type="datetime1">
              <a:rPr lang="en-US" smtClean="0"/>
              <a:pPr/>
              <a:t>10/23/2013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FEBCF6A-7FAB-4527-9690-3DD343118C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3365E58-CB04-489A-8D7A-13BA34FF7003}" type="datetime1">
              <a:rPr lang="en-US" smtClean="0"/>
              <a:pPr/>
              <a:t>10/23/2013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FEBCF6A-7FAB-4527-9690-3DD343118C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73E679C-119C-4F0A-BDEB-3B896CC1EBEE}" type="datetime1">
              <a:rPr lang="en-US" smtClean="0"/>
              <a:pPr/>
              <a:t>10/23/2013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FEBCF6A-7FAB-4527-9690-3DD343118C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536F-0CB5-4737-B368-E6DA7BBCF44D}" type="datetime1">
              <a:rPr lang="en-US" smtClean="0"/>
              <a:pPr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EBCF6A-7FAB-4527-9690-3DD343118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BE2E-5DBB-438A-B4F4-674542B03DF9}" type="datetime1">
              <a:rPr lang="en-US" smtClean="0"/>
              <a:pPr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EBCF6A-7FAB-4527-9690-3DD343118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D4AD-3859-46B8-A19D-BD6D255364CB}" type="datetime1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EBCF6A-7FAB-4527-9690-3DD343118C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DD2D224-EDEC-4224-B932-DED00B9DBA2B}" type="datetime1">
              <a:rPr lang="en-US" smtClean="0"/>
              <a:pPr/>
              <a:t>10/23/2013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FEBCF6A-7FAB-4527-9690-3DD343118C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64BB4DF-7B6B-4F80-B143-D74E048EA597}" type="datetime1">
              <a:rPr lang="en-US" smtClean="0"/>
              <a:pPr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FEBCF6A-7FAB-4527-9690-3DD343118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gif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Arial Narrow" pitchFamily="34" charset="0"/>
              </a:rPr>
              <a:t>Collecting and Using School Data to Improve Student Health and Academic Outcomes – A Collaborative Model</a:t>
            </a: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5562600" cy="23622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800" dirty="0" smtClean="0"/>
              <a:t>Presenters:</a:t>
            </a:r>
          </a:p>
          <a:p>
            <a:pPr algn="l"/>
            <a:r>
              <a:rPr lang="en-US" sz="2800" dirty="0" smtClean="0"/>
              <a:t>Bruce K. </a:t>
            </a:r>
            <a:r>
              <a:rPr lang="en-US" sz="2800" dirty="0" err="1" smtClean="0"/>
              <a:t>Meisinger</a:t>
            </a:r>
            <a:r>
              <a:rPr lang="en-US" sz="2800" dirty="0" smtClean="0"/>
              <a:t>, MPP</a:t>
            </a:r>
          </a:p>
          <a:p>
            <a:pPr lvl="1" algn="l"/>
            <a:r>
              <a:rPr lang="en-US" sz="2800" dirty="0" smtClean="0"/>
              <a:t>Director of Public Health, </a:t>
            </a:r>
          </a:p>
          <a:p>
            <a:pPr lvl="1" algn="l"/>
            <a:r>
              <a:rPr lang="en-US" sz="2800" dirty="0" smtClean="0"/>
              <a:t>Black Hawk County Health Department</a:t>
            </a:r>
          </a:p>
          <a:p>
            <a:pPr algn="l"/>
            <a:r>
              <a:rPr lang="en-US" sz="2800" dirty="0" smtClean="0"/>
              <a:t>Bradley M. </a:t>
            </a:r>
            <a:r>
              <a:rPr lang="en-US" sz="2800" dirty="0" err="1" smtClean="0"/>
              <a:t>McCalla</a:t>
            </a:r>
            <a:r>
              <a:rPr lang="en-US" sz="2800" dirty="0" smtClean="0"/>
              <a:t>, MS, </a:t>
            </a:r>
            <a:r>
              <a:rPr lang="en-US" sz="2800" dirty="0" err="1" smtClean="0"/>
              <a:t>Ed.S</a:t>
            </a:r>
            <a:r>
              <a:rPr lang="en-US" sz="2800" dirty="0" smtClean="0"/>
              <a:t>.</a:t>
            </a:r>
          </a:p>
          <a:p>
            <a:pPr lvl="1" algn="l"/>
            <a:r>
              <a:rPr lang="en-US" sz="2800" dirty="0" smtClean="0"/>
              <a:t>Executive Director, </a:t>
            </a:r>
            <a:r>
              <a:rPr lang="en-US" sz="2800" dirty="0" err="1" smtClean="0"/>
              <a:t>SuccessLink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029200"/>
            <a:ext cx="2627586" cy="616323"/>
          </a:xfrm>
          <a:prstGeom prst="rect">
            <a:avLst/>
          </a:prstGeom>
        </p:spPr>
      </p:pic>
      <p:pic>
        <p:nvPicPr>
          <p:cNvPr id="5" name="Picture 4" descr="BHCHDBL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3729509"/>
            <a:ext cx="1218997" cy="11503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How School BMI Data Is Used</a:t>
            </a:r>
            <a:endParaRPr lang="en-US" sz="4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FEBCF6A-7FAB-4527-9690-3DD343118C6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Public Health (Black Hawk County Health Dept.)</a:t>
            </a:r>
          </a:p>
          <a:p>
            <a:pPr lvl="1"/>
            <a:r>
              <a:rPr lang="en-US" sz="2000" dirty="0" smtClean="0"/>
              <a:t>Community Health Needs Assessment (CHNA) Indicator</a:t>
            </a:r>
          </a:p>
          <a:p>
            <a:pPr lvl="1"/>
            <a:r>
              <a:rPr lang="en-US" sz="2000" dirty="0" smtClean="0"/>
              <a:t>Health Improvement Plan (HIP) - planning prioritization factor</a:t>
            </a:r>
          </a:p>
          <a:p>
            <a:pPr lvl="1"/>
            <a:r>
              <a:rPr lang="en-US" sz="2000" dirty="0" smtClean="0"/>
              <a:t>Grant seeking – needs assessment data</a:t>
            </a:r>
          </a:p>
          <a:p>
            <a:r>
              <a:rPr lang="en-US" sz="2000" b="1" dirty="0" smtClean="0"/>
              <a:t>Community Funders and Service Agencies</a:t>
            </a:r>
          </a:p>
          <a:p>
            <a:pPr lvl="1"/>
            <a:r>
              <a:rPr lang="en-US" sz="2000" dirty="0" smtClean="0"/>
              <a:t>Cedar Valley United Way – prioritization of funding allocation among child/adolescent health and wellness project applications</a:t>
            </a:r>
          </a:p>
          <a:p>
            <a:pPr lvl="1"/>
            <a:r>
              <a:rPr lang="en-US" sz="2000" dirty="0" smtClean="0"/>
              <a:t>Community agencies providing health/wellness service programming for child/adolescent populations (YMCA/YWCA/Boys &amp; Girls Club)</a:t>
            </a:r>
          </a:p>
          <a:p>
            <a:r>
              <a:rPr lang="en-US" sz="2000" b="1" dirty="0" smtClean="0"/>
              <a:t>Public Awareness Efforts</a:t>
            </a:r>
          </a:p>
          <a:p>
            <a:pPr lvl="1"/>
            <a:r>
              <a:rPr lang="en-US" sz="2000" dirty="0" smtClean="0"/>
              <a:t>Frequently cited media talking point regarding childhood obesity.</a:t>
            </a:r>
          </a:p>
          <a:p>
            <a:pPr lvl="1"/>
            <a:r>
              <a:rPr lang="en-US" sz="2000" dirty="0" smtClean="0"/>
              <a:t>Major factor in Waterloo’s selection as a Blue Zone Project site.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How Student Outcome Data Is Used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FEBCF6A-7FAB-4527-9690-3DD343118C6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Partnering agencies (e.g. YWCA, Boys &amp; Girls Club, Boy Scouts, Food Bank, Head Start) use this data system to measure: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GPA</a:t>
            </a:r>
          </a:p>
          <a:p>
            <a:pPr lvl="1"/>
            <a:r>
              <a:rPr lang="en-US" dirty="0" smtClean="0"/>
              <a:t>Attendance rates</a:t>
            </a:r>
          </a:p>
          <a:p>
            <a:pPr lvl="1"/>
            <a:r>
              <a:rPr lang="en-US" dirty="0" smtClean="0"/>
              <a:t>Behavior referrals</a:t>
            </a:r>
          </a:p>
          <a:p>
            <a:pPr lvl="1"/>
            <a:r>
              <a:rPr lang="en-US" dirty="0" smtClean="0"/>
              <a:t>Specific academic areas (reading, math, science)</a:t>
            </a:r>
          </a:p>
          <a:p>
            <a:pPr lvl="1"/>
            <a:r>
              <a:rPr lang="en-US" dirty="0" smtClean="0"/>
              <a:t>Extracurricular activities</a:t>
            </a:r>
          </a:p>
          <a:p>
            <a:pPr lvl="1"/>
            <a:endParaRPr lang="en-US" dirty="0"/>
          </a:p>
          <a:p>
            <a:pPr marL="365760" lvl="1" indent="0">
              <a:buNone/>
            </a:pPr>
            <a:r>
              <a:rPr lang="en-US" dirty="0" smtClean="0"/>
              <a:t>Agency program participants are measured over time against themselves, the entire student population or a subset of the student population.</a:t>
            </a:r>
            <a:endParaRPr lang="en-US" dirty="0"/>
          </a:p>
        </p:txBody>
      </p:sp>
      <p:sp>
        <p:nvSpPr>
          <p:cNvPr id="6" name="Flowchart: Magnetic Disk 5"/>
          <p:cNvSpPr/>
          <p:nvPr/>
        </p:nvSpPr>
        <p:spPr>
          <a:xfrm>
            <a:off x="4038600" y="2698764"/>
            <a:ext cx="1371600" cy="990600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School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lowchart: Magnetic Disk 6"/>
          <p:cNvSpPr/>
          <p:nvPr/>
        </p:nvSpPr>
        <p:spPr>
          <a:xfrm>
            <a:off x="6934200" y="2851164"/>
            <a:ext cx="1600200" cy="6858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Agency Data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10200" y="3276600"/>
            <a:ext cx="1524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51566" y="2907268"/>
            <a:ext cx="148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Connected by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86400" y="32398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ID, Name, DOB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Policy Background: Why we share school data?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FEBCF6A-7FAB-4527-9690-3DD343118C6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572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More effectively/accurately track student health:</a:t>
            </a:r>
          </a:p>
          <a:p>
            <a:pPr lvl="1"/>
            <a:r>
              <a:rPr lang="en-US" sz="2000" dirty="0" smtClean="0"/>
              <a:t>Directly measured BMI:</a:t>
            </a:r>
          </a:p>
          <a:p>
            <a:pPr lvl="2"/>
            <a:r>
              <a:rPr lang="en-US" sz="2000" dirty="0" smtClean="0"/>
              <a:t>Across all grade levels</a:t>
            </a:r>
          </a:p>
          <a:p>
            <a:pPr lvl="2"/>
            <a:r>
              <a:rPr lang="en-US" sz="2000" dirty="0" smtClean="0"/>
              <a:t>Gender/demographic parameters</a:t>
            </a:r>
          </a:p>
          <a:p>
            <a:pPr lvl="2"/>
            <a:r>
              <a:rPr lang="en-US" sz="2000" dirty="0" smtClean="0"/>
              <a:t>Large sample size throughout whole school district</a:t>
            </a:r>
          </a:p>
          <a:p>
            <a:pPr lvl="1"/>
            <a:r>
              <a:rPr lang="en-US" sz="2000" dirty="0" smtClean="0"/>
              <a:t>Increasing scope and complexity of student chronic disease management by school nurses (diabetes, asthma, hypertension,…)</a:t>
            </a:r>
          </a:p>
          <a:p>
            <a:r>
              <a:rPr lang="en-US" sz="2400" dirty="0" smtClean="0"/>
              <a:t>Track and Improve student achievement:</a:t>
            </a:r>
          </a:p>
          <a:p>
            <a:pPr lvl="1"/>
            <a:r>
              <a:rPr lang="en-US" sz="2000" dirty="0" smtClean="0"/>
              <a:t>High absenteeism/high dropout rate/low graduation rate</a:t>
            </a:r>
          </a:p>
          <a:p>
            <a:pPr lvl="1"/>
            <a:r>
              <a:rPr lang="en-US" sz="2000" dirty="0" smtClean="0"/>
              <a:t>Gaps in student academic performance </a:t>
            </a:r>
          </a:p>
          <a:p>
            <a:r>
              <a:rPr lang="en-US" sz="2400" dirty="0" smtClean="0"/>
              <a:t>Identify areas for effective preventive intervention by school and community intervention strategies.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144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Policy Issue: How we share school data?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FEBCF6A-7FAB-4527-9690-3DD343118C6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Black Hawk County Health Department provides:</a:t>
            </a:r>
          </a:p>
          <a:p>
            <a:pPr lvl="1"/>
            <a:r>
              <a:rPr lang="en-US" sz="2000" dirty="0" smtClean="0"/>
              <a:t>School Nursing Services (contracted) to:</a:t>
            </a:r>
          </a:p>
          <a:p>
            <a:pPr lvl="2"/>
            <a:r>
              <a:rPr lang="en-US" sz="2000" dirty="0" smtClean="0"/>
              <a:t>Waterloo Community School District (enrollment 10,500)</a:t>
            </a:r>
          </a:p>
          <a:p>
            <a:pPr lvl="2"/>
            <a:r>
              <a:rPr lang="en-US" sz="2000" dirty="0" smtClean="0"/>
              <a:t>Cedar Falls Community School District (enrollment  5,000)</a:t>
            </a:r>
          </a:p>
          <a:p>
            <a:pPr lvl="2"/>
            <a:r>
              <a:rPr lang="en-US" sz="2000" dirty="0" smtClean="0"/>
              <a:t>Tri-County Head Start </a:t>
            </a:r>
          </a:p>
          <a:p>
            <a:pPr lvl="1"/>
            <a:r>
              <a:rPr lang="en-US" sz="2000" dirty="0" smtClean="0"/>
              <a:t>School-based Clinics (Success Street) under a Nurse Practitioner model in 2 Waterloo high schools and 1 middle school with re-positioned collaborating agency services</a:t>
            </a:r>
          </a:p>
          <a:p>
            <a:pPr lvl="1"/>
            <a:r>
              <a:rPr lang="en-US" sz="2000" dirty="0" smtClean="0"/>
              <a:t>Student Health Services (Clinic) to Hawkeye Community College using similar “Success Street” model</a:t>
            </a:r>
          </a:p>
          <a:p>
            <a:r>
              <a:rPr lang="en-US" sz="2400" b="1" dirty="0" smtClean="0"/>
              <a:t>Total student population served is large, diverse, dispersed across large metro area/Data difficult to access from multiple IT environments and layers of privacy and confidentiality restrictions</a:t>
            </a:r>
          </a:p>
          <a:p>
            <a:endParaRPr lang="en-US" sz="2700" dirty="0" smtClean="0"/>
          </a:p>
          <a:p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SuccessLink</a:t>
            </a:r>
            <a:r>
              <a:rPr lang="en-US" b="1" dirty="0" smtClean="0"/>
              <a:t> Collaborative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SuccessLink</a:t>
            </a:r>
            <a:r>
              <a:rPr lang="en-US" dirty="0" smtClean="0"/>
              <a:t> (formerly Communities In Schools)</a:t>
            </a:r>
          </a:p>
          <a:p>
            <a:pPr lvl="1"/>
            <a:r>
              <a:rPr lang="en-US" dirty="0" smtClean="0"/>
              <a:t>501(c)3 Nonprofit community agency</a:t>
            </a:r>
          </a:p>
          <a:p>
            <a:pPr lvl="1"/>
            <a:r>
              <a:rPr lang="en-US" dirty="0" smtClean="0"/>
              <a:t>Serves as the broker of community services in local school systems (Waterloo, Hawkeye Community College)</a:t>
            </a:r>
          </a:p>
          <a:p>
            <a:pPr lvl="2"/>
            <a:r>
              <a:rPr lang="en-US" dirty="0" smtClean="0"/>
              <a:t>Success Street School-based Clinics</a:t>
            </a:r>
          </a:p>
          <a:p>
            <a:pPr lvl="3"/>
            <a:r>
              <a:rPr lang="en-US" dirty="0" smtClean="0"/>
              <a:t>Primary Care – Black Hawk County Health Department</a:t>
            </a:r>
          </a:p>
          <a:p>
            <a:pPr lvl="3"/>
            <a:r>
              <a:rPr lang="en-US" dirty="0" smtClean="0"/>
              <a:t>Mental Health Services- Black Hawk Grundy Mental Health</a:t>
            </a:r>
          </a:p>
          <a:p>
            <a:pPr lvl="3"/>
            <a:r>
              <a:rPr lang="en-US" dirty="0" smtClean="0"/>
              <a:t>Substance Abuse Counseling – Pathways Behavioral Health</a:t>
            </a:r>
          </a:p>
          <a:p>
            <a:pPr lvl="3"/>
            <a:r>
              <a:rPr lang="en-US" dirty="0" smtClean="0"/>
              <a:t>Women’s Health Services – Allen Women’s Health Center</a:t>
            </a:r>
          </a:p>
          <a:p>
            <a:pPr lvl="2"/>
            <a:r>
              <a:rPr lang="en-US" dirty="0" smtClean="0"/>
              <a:t>Facilitates data sharing between school districts, public health and community agencies.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FEBCF6A-7FAB-4527-9690-3DD343118C6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144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Collaborative Structure of the </a:t>
            </a:r>
            <a:r>
              <a:rPr lang="en-US" sz="4000" b="1" dirty="0" err="1" smtClean="0"/>
              <a:t>SuccessLink</a:t>
            </a:r>
            <a:r>
              <a:rPr lang="en-US" sz="4000" b="1" dirty="0" smtClean="0"/>
              <a:t> Model &amp; Data Sharing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09600" y="1676400"/>
          <a:ext cx="8153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/>
          <p:nvPr/>
        </p:nvCxnSpPr>
        <p:spPr>
          <a:xfrm rot="10800000" flipV="1">
            <a:off x="3200400" y="2743200"/>
            <a:ext cx="838200" cy="304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FEBCF6A-7FAB-4527-9690-3DD343118C6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BCF6A-7FAB-4527-9690-3DD343118C6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74031" y="2207371"/>
            <a:ext cx="2548505" cy="13680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945" y="685209"/>
            <a:ext cx="2508912" cy="1908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5" y="1811289"/>
            <a:ext cx="2350247" cy="1762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65" y="4092851"/>
            <a:ext cx="3290792" cy="24793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0" y="4061537"/>
            <a:ext cx="3329257" cy="25286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7" y="1227252"/>
            <a:ext cx="1414849" cy="519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564" y="281956"/>
            <a:ext cx="1625061" cy="4402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90" y="2467496"/>
            <a:ext cx="1692628" cy="74906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4990178" y="2024964"/>
            <a:ext cx="1941963" cy="182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922536" y="2048532"/>
            <a:ext cx="1008990" cy="958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58" y="180305"/>
            <a:ext cx="3353993" cy="953586"/>
          </a:xfrm>
          <a:prstGeom prst="rect">
            <a:avLst/>
          </a:prstGeom>
        </p:spPr>
      </p:pic>
      <p:sp>
        <p:nvSpPr>
          <p:cNvPr id="16" name="Chevron 15"/>
          <p:cNvSpPr/>
          <p:nvPr/>
        </p:nvSpPr>
        <p:spPr>
          <a:xfrm>
            <a:off x="3569798" y="1368974"/>
            <a:ext cx="402212" cy="4279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3830207" y="1368974"/>
            <a:ext cx="402212" cy="4279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4329269" y="1368974"/>
            <a:ext cx="402212" cy="4279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4087071" y="1368974"/>
            <a:ext cx="402212" cy="4279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 rot="10800000">
            <a:off x="4070693" y="5304020"/>
            <a:ext cx="402212" cy="4279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 rot="10800000">
            <a:off x="4331102" y="5304020"/>
            <a:ext cx="402212" cy="4279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 rot="10800000">
            <a:off x="4830164" y="5304020"/>
            <a:ext cx="402212" cy="4279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 rot="10800000">
            <a:off x="4587966" y="5304020"/>
            <a:ext cx="402212" cy="4279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 rot="5400000">
            <a:off x="7408488" y="3158903"/>
            <a:ext cx="402212" cy="4279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 rot="5400000">
            <a:off x="7404887" y="3418341"/>
            <a:ext cx="402212" cy="4279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hevron 25"/>
          <p:cNvSpPr/>
          <p:nvPr/>
        </p:nvSpPr>
        <p:spPr>
          <a:xfrm rot="5400000">
            <a:off x="7408488" y="2903728"/>
            <a:ext cx="402212" cy="4279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How School BMI Data Is Used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FEBCF6A-7FAB-4527-9690-3DD343118C6D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533400" y="1828800"/>
          <a:ext cx="8153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How School BMI Data Is Used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FEBCF6A-7FAB-4527-9690-3DD343118C6D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12775" y="1981200"/>
          <a:ext cx="8153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15240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BMI - % Waterloo K-10 </a:t>
            </a:r>
            <a:r>
              <a:rPr lang="en-US" b="1" u="sng" dirty="0" smtClean="0"/>
              <a:t>&gt;</a:t>
            </a:r>
            <a:r>
              <a:rPr lang="en-US" b="1" dirty="0" smtClean="0"/>
              <a:t> 85</a:t>
            </a:r>
            <a:r>
              <a:rPr lang="en-US" b="1" baseline="30000" dirty="0" smtClean="0"/>
              <a:t>th</a:t>
            </a:r>
            <a:r>
              <a:rPr lang="en-US" b="1" dirty="0" smtClean="0"/>
              <a:t> Percentile(Overweight or Obese)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BCF6A-7FAB-4527-9690-3DD343118C6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88542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1949</TotalTime>
  <Words>591</Words>
  <Application>Microsoft Office PowerPoint</Application>
  <PresentationFormat>On-screen Show (4:3)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 Narrow</vt:lpstr>
      <vt:lpstr>Calibri</vt:lpstr>
      <vt:lpstr>Tw Cen MT</vt:lpstr>
      <vt:lpstr>Wingdings</vt:lpstr>
      <vt:lpstr>Wingdings 2</vt:lpstr>
      <vt:lpstr>Median</vt:lpstr>
      <vt:lpstr>Collecting and Using School Data to Improve Student Health and Academic Outcomes – A Collaborative Model</vt:lpstr>
      <vt:lpstr>Policy Background: Why we share school data?</vt:lpstr>
      <vt:lpstr>Policy Issue: How we share school data?</vt:lpstr>
      <vt:lpstr>The SuccessLink Collaborative Model</vt:lpstr>
      <vt:lpstr>Collaborative Structure of the SuccessLink Model &amp; Data Sharing</vt:lpstr>
      <vt:lpstr>PowerPoint Presentation</vt:lpstr>
      <vt:lpstr>How School BMI Data Is Used</vt:lpstr>
      <vt:lpstr>How School BMI Data Is Used</vt:lpstr>
      <vt:lpstr>PowerPoint Presentation</vt:lpstr>
      <vt:lpstr>How School BMI Data Is Used</vt:lpstr>
      <vt:lpstr>How Student Outcome Data Is Used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Collecting and Using School Data to Improve Student Health and Academic Outcomes – A Collaborative Model</dc:title>
  <dc:creator>phd037</dc:creator>
  <cp:lastModifiedBy>Lee, Connie</cp:lastModifiedBy>
  <cp:revision>100</cp:revision>
  <dcterms:created xsi:type="dcterms:W3CDTF">2013-10-14T17:31:28Z</dcterms:created>
  <dcterms:modified xsi:type="dcterms:W3CDTF">2013-10-23T23:54:48Z</dcterms:modified>
</cp:coreProperties>
</file>